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592" r:id="rId3"/>
    <p:sldId id="573" r:id="rId4"/>
    <p:sldId id="552" r:id="rId5"/>
    <p:sldId id="572" r:id="rId6"/>
    <p:sldId id="594" r:id="rId7"/>
    <p:sldId id="593" r:id="rId8"/>
    <p:sldId id="595" r:id="rId9"/>
    <p:sldId id="596" r:id="rId10"/>
    <p:sldId id="597" r:id="rId11"/>
    <p:sldId id="598" r:id="rId12"/>
    <p:sldId id="568" r:id="rId13"/>
    <p:sldId id="584" r:id="rId14"/>
    <p:sldId id="574" r:id="rId15"/>
    <p:sldId id="569" r:id="rId16"/>
    <p:sldId id="513" r:id="rId17"/>
    <p:sldId id="514" r:id="rId18"/>
    <p:sldId id="515" r:id="rId19"/>
    <p:sldId id="516" r:id="rId20"/>
    <p:sldId id="585" r:id="rId21"/>
    <p:sldId id="575" r:id="rId22"/>
    <p:sldId id="578" r:id="rId23"/>
    <p:sldId id="579" r:id="rId24"/>
    <p:sldId id="580" r:id="rId25"/>
    <p:sldId id="587" r:id="rId26"/>
    <p:sldId id="586" r:id="rId27"/>
    <p:sldId id="581" r:id="rId28"/>
    <p:sldId id="582" r:id="rId29"/>
    <p:sldId id="583" r:id="rId30"/>
    <p:sldId id="588" r:id="rId31"/>
    <p:sldId id="589" r:id="rId32"/>
    <p:sldId id="590" r:id="rId33"/>
    <p:sldId id="599" r:id="rId34"/>
    <p:sldId id="571" r:id="rId35"/>
    <p:sldId id="51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110" d="100"/>
          <a:sy n="110" d="100"/>
        </p:scale>
        <p:origin x="416" y="144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r>
              <a:rPr lang="en-US" sz="2800" dirty="0"/>
              <a:t>December 4th, 2019 PI Meeting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701742" y="1693861"/>
            <a:ext cx="1030147" cy="1037763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6437454" y="2839051"/>
            <a:ext cx="762000" cy="853274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3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Event S </a:t>
            </a:r>
            <a:r>
              <a:rPr lang="en-US" dirty="0">
                <a:sym typeface="Wingdings" pitchFamily="2" charset="2"/>
              </a:rPr>
              <a:t> I (.    )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Event I  R (. 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D92A1-C9EA-1D47-9F10-C5FB6662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7" y="3044739"/>
            <a:ext cx="275797" cy="313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16DDC-6524-6D40-A2E1-9C728EF44F26}"/>
              </a:ext>
            </a:extLst>
          </p:cNvPr>
          <p:cNvSpPr/>
          <p:nvPr/>
        </p:nvSpPr>
        <p:spPr>
          <a:xfrm>
            <a:off x="7216815" y="2998439"/>
            <a:ext cx="76200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27D4B-D4EA-E648-B762-B03C7199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77" y="3385769"/>
            <a:ext cx="198223" cy="2086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944491-F169-5A46-818A-9F0E8D5DE502}"/>
              </a:ext>
            </a:extLst>
          </p:cNvPr>
          <p:cNvSpPr/>
          <p:nvPr/>
        </p:nvSpPr>
        <p:spPr>
          <a:xfrm>
            <a:off x="7010400" y="3995791"/>
            <a:ext cx="478420" cy="549686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770EC-D82A-5546-B4AB-0CB38DB8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Prototype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47D44-419E-B045-B607-EC49FEC85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Collaboration with our colleagues at Arizona and GTRI</a:t>
            </a:r>
          </a:p>
          <a:p>
            <a:endParaRPr lang="en-US" dirty="0"/>
          </a:p>
          <a:p>
            <a:r>
              <a:rPr lang="en-US" dirty="0"/>
              <a:t>Integrated prototype to read models from code, with groundings, infer VDSOLs, and transform models.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CF0C47A-FA74-C844-A276-33E4FB6527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46222" y="2131124"/>
            <a:ext cx="4820411" cy="356578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36F0F9-7CBC-8345-8028-29D061EB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003" y="4636259"/>
            <a:ext cx="2243487" cy="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1B96C-2058-A24D-A52F-B867F90D2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48" y="5283160"/>
            <a:ext cx="3145598" cy="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CEBEF8-A9DB-BA4B-A40A-FDA14E39AFAA}"/>
              </a:ext>
            </a:extLst>
          </p:cNvPr>
          <p:cNvGrpSpPr/>
          <p:nvPr/>
        </p:nvGrpSpPr>
        <p:grpSpPr>
          <a:xfrm>
            <a:off x="3658936" y="2438481"/>
            <a:ext cx="5325596" cy="2725657"/>
            <a:chOff x="3658936" y="2438481"/>
            <a:chExt cx="5325596" cy="272565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00A26B8-9FB6-0E46-A191-69A528C6D7C0}"/>
                </a:ext>
              </a:extLst>
            </p:cNvPr>
            <p:cNvSpPr/>
            <p:nvPr/>
          </p:nvSpPr>
          <p:spPr>
            <a:xfrm>
              <a:off x="3658936" y="3495593"/>
              <a:ext cx="546100" cy="546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7931246-561E-804C-83E5-6D4A455B2B39}"/>
                </a:ext>
              </a:extLst>
            </p:cNvPr>
            <p:cNvSpPr/>
            <p:nvPr/>
          </p:nvSpPr>
          <p:spPr>
            <a:xfrm>
              <a:off x="6885743" y="3501984"/>
              <a:ext cx="546100" cy="546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CB795-7618-074A-8073-3FB40E4511C1}"/>
                </a:ext>
              </a:extLst>
            </p:cNvPr>
            <p:cNvSpPr/>
            <p:nvPr/>
          </p:nvSpPr>
          <p:spPr>
            <a:xfrm>
              <a:off x="8438432" y="3492012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alpha val="28000"/>
                    <a:lumMod val="77000"/>
                    <a:lumOff val="23000"/>
                  </a:schemeClr>
                </a:gs>
                <a:gs pos="48000">
                  <a:schemeClr val="accent5">
                    <a:lumMod val="97000"/>
                    <a:lumOff val="3000"/>
                    <a:alpha val="26000"/>
                  </a:schemeClr>
                </a:gs>
                <a:gs pos="100000">
                  <a:schemeClr val="accent5">
                    <a:lumMod val="60000"/>
                    <a:lumOff val="40000"/>
                    <a:alpha val="1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A551BB-5F0E-1D48-B4C5-1F2F35F2B9B4}"/>
                </a:ext>
              </a:extLst>
            </p:cNvPr>
            <p:cNvSpPr/>
            <p:nvPr/>
          </p:nvSpPr>
          <p:spPr>
            <a:xfrm>
              <a:off x="5263705" y="2438481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A3FE1D2-4BFB-3C4D-B6A5-9B84464F646D}"/>
                </a:ext>
              </a:extLst>
            </p:cNvPr>
            <p:cNvSpPr/>
            <p:nvPr/>
          </p:nvSpPr>
          <p:spPr>
            <a:xfrm>
              <a:off x="5263705" y="4618038"/>
              <a:ext cx="546100" cy="5461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A4215-07BC-D64A-B05F-D7D141BD4256}"/>
                </a:ext>
              </a:extLst>
            </p:cNvPr>
            <p:cNvSpPr/>
            <p:nvPr/>
          </p:nvSpPr>
          <p:spPr>
            <a:xfrm>
              <a:off x="4522536" y="298458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FD6196-B158-5747-8BF9-ADEF05A136AE}"/>
                </a:ext>
              </a:extLst>
            </p:cNvPr>
            <p:cNvSpPr/>
            <p:nvPr/>
          </p:nvSpPr>
          <p:spPr>
            <a:xfrm>
              <a:off x="6144574" y="298458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1DBF5F-9108-D944-83C0-3EABD7A279CB}"/>
                </a:ext>
              </a:extLst>
            </p:cNvPr>
            <p:cNvSpPr/>
            <p:nvPr/>
          </p:nvSpPr>
          <p:spPr>
            <a:xfrm>
              <a:off x="4522536" y="4092616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668273-71E4-9247-9042-3F270DE6A9AD}"/>
                </a:ext>
              </a:extLst>
            </p:cNvPr>
            <p:cNvSpPr/>
            <p:nvPr/>
          </p:nvSpPr>
          <p:spPr>
            <a:xfrm>
              <a:off x="6144574" y="4092616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F37ACB-E8E7-3B48-A8FD-8D2C873F0CFC}"/>
                </a:ext>
              </a:extLst>
            </p:cNvPr>
            <p:cNvCxnSpPr>
              <a:cxnSpLocks/>
              <a:stCxn id="4" idx="0"/>
              <a:endCxn id="9" idx="2"/>
            </p:cNvCxnSpPr>
            <p:nvPr/>
          </p:nvCxnSpPr>
          <p:spPr>
            <a:xfrm flipV="1">
              <a:off x="3931986" y="3187781"/>
              <a:ext cx="590550" cy="3078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ED5E11-4682-9F40-B119-1C5C6313ADD7}"/>
                </a:ext>
              </a:extLst>
            </p:cNvPr>
            <p:cNvCxnSpPr>
              <a:cxnSpLocks/>
              <a:stCxn id="4" idx="2"/>
              <a:endCxn id="11" idx="2"/>
            </p:cNvCxnSpPr>
            <p:nvPr/>
          </p:nvCxnSpPr>
          <p:spPr>
            <a:xfrm>
              <a:off x="3931986" y="4041693"/>
              <a:ext cx="590550" cy="2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0D72AB-E76F-F44B-A1FF-3BF19F6765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4990" y="3331465"/>
              <a:ext cx="377016" cy="164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9F49F6-B646-6E44-914A-BD5A7B4AF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990" y="4041693"/>
              <a:ext cx="377016" cy="164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45A6CD-12CD-504A-8479-4C4F2D264C70}"/>
                </a:ext>
              </a:extLst>
            </p:cNvPr>
            <p:cNvCxnSpPr>
              <a:cxnSpLocks/>
              <a:stCxn id="7" idx="1"/>
              <a:endCxn id="9" idx="7"/>
            </p:cNvCxnSpPr>
            <p:nvPr/>
          </p:nvCxnSpPr>
          <p:spPr>
            <a:xfrm flipH="1">
              <a:off x="4869420" y="2711531"/>
              <a:ext cx="394285" cy="33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DC9C7BB-CC07-B940-AAC3-F9594FD3B8E7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5809805" y="2711531"/>
              <a:ext cx="394285" cy="33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6D5815-D84F-BF42-B4DB-0E662AA7B615}"/>
                </a:ext>
              </a:extLst>
            </p:cNvPr>
            <p:cNvCxnSpPr>
              <a:endCxn id="12" idx="3"/>
            </p:cNvCxnSpPr>
            <p:nvPr/>
          </p:nvCxnSpPr>
          <p:spPr>
            <a:xfrm flipV="1">
              <a:off x="5809805" y="4439500"/>
              <a:ext cx="394285" cy="43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BDC3603-E6E2-B24E-B82D-DDB58FD909F4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flipH="1" flipV="1">
              <a:off x="4869420" y="4439500"/>
              <a:ext cx="394285" cy="451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8CC99B-71CF-7E4F-A4C0-04845183A3EF}"/>
                </a:ext>
              </a:extLst>
            </p:cNvPr>
            <p:cNvSpPr/>
            <p:nvPr/>
          </p:nvSpPr>
          <p:spPr>
            <a:xfrm>
              <a:off x="6947652" y="245672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127B8B-36CA-C942-B1AC-052A796B5565}"/>
                </a:ext>
              </a:extLst>
            </p:cNvPr>
            <p:cNvCxnSpPr>
              <a:stCxn id="7" idx="3"/>
              <a:endCxn id="21" idx="2"/>
            </p:cNvCxnSpPr>
            <p:nvPr/>
          </p:nvCxnSpPr>
          <p:spPr>
            <a:xfrm flipV="1">
              <a:off x="5809805" y="2659921"/>
              <a:ext cx="1137847" cy="5161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84BC4C-16E6-9147-AD33-AD3BA41E632B}"/>
                </a:ext>
              </a:extLst>
            </p:cNvPr>
            <p:cNvCxnSpPr>
              <a:stCxn id="6" idx="1"/>
              <a:endCxn id="21" idx="6"/>
            </p:cNvCxnSpPr>
            <p:nvPr/>
          </p:nvCxnSpPr>
          <p:spPr>
            <a:xfrm flipH="1" flipV="1">
              <a:off x="7354052" y="2659921"/>
              <a:ext cx="1084380" cy="11051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B118E2-1725-AC4C-BD73-3D9F818253C6}"/>
                </a:ext>
              </a:extLst>
            </p:cNvPr>
            <p:cNvSpPr/>
            <p:nvPr/>
          </p:nvSpPr>
          <p:spPr>
            <a:xfrm>
              <a:off x="6955593" y="4696471"/>
              <a:ext cx="406400" cy="4064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28DEE4-F146-A045-BD2F-CFA3BC9C7903}"/>
                </a:ext>
              </a:extLst>
            </p:cNvPr>
            <p:cNvCxnSpPr>
              <a:stCxn id="8" idx="3"/>
              <a:endCxn id="24" idx="2"/>
            </p:cNvCxnSpPr>
            <p:nvPr/>
          </p:nvCxnSpPr>
          <p:spPr>
            <a:xfrm>
              <a:off x="5809805" y="4891088"/>
              <a:ext cx="1145788" cy="858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76ACE4-338F-E745-A59B-446EA0A0A678}"/>
                </a:ext>
              </a:extLst>
            </p:cNvPr>
            <p:cNvCxnSpPr>
              <a:stCxn id="6" idx="1"/>
              <a:endCxn id="24" idx="6"/>
            </p:cNvCxnSpPr>
            <p:nvPr/>
          </p:nvCxnSpPr>
          <p:spPr>
            <a:xfrm flipH="1">
              <a:off x="7361993" y="3765062"/>
              <a:ext cx="1076439" cy="113460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</a:t>
            </a:r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B1CA24-D9C8-594E-A31E-DCDC8C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13" y="1674734"/>
            <a:ext cx="1754266" cy="175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677B-A218-1644-9A8E-90C4A7DA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062195" y="2018467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5168-9058-8F49-86BA-73D02F5CA0E7}"/>
              </a:ext>
            </a:extLst>
          </p:cNvPr>
          <p:cNvSpPr txBox="1"/>
          <p:nvPr/>
        </p:nvSpPr>
        <p:spPr>
          <a:xfrm>
            <a:off x="5425532" y="2259479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777BC"/>
                </a:solidFill>
              </a:rPr>
              <a:t>⊗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5E25D-3BFC-B648-8A4D-89F9725F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271981" y="3644008"/>
            <a:ext cx="1066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7C297-0422-C744-9C65-F581549DD147}"/>
              </a:ext>
            </a:extLst>
          </p:cNvPr>
          <p:cNvSpPr txBox="1"/>
          <p:nvPr/>
        </p:nvSpPr>
        <p:spPr>
          <a:xfrm>
            <a:off x="4523441" y="3155740"/>
            <a:ext cx="56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⊗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11DA220-483A-D448-838A-9DD9994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37" y="1693862"/>
            <a:ext cx="1754266" cy="17542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C848526-7D8E-F141-B7CC-65995141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5071" y="3409872"/>
            <a:ext cx="1754266" cy="17542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886DEC-8FB7-3D4E-A60F-84DA975ADC21}"/>
              </a:ext>
            </a:extLst>
          </p:cNvPr>
          <p:cNvCxnSpPr/>
          <p:nvPr/>
        </p:nvCxnSpPr>
        <p:spPr>
          <a:xfrm>
            <a:off x="7086600" y="2570995"/>
            <a:ext cx="56477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DD3DA2-7179-0043-B952-809891E1CE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63622" y="4287005"/>
            <a:ext cx="1961449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5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2A765D-6683-B442-84DF-EEF2FB94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190208" y="2060579"/>
            <a:ext cx="1066800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11E46E-CB16-7B45-8B4D-19FA6251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7909691" y="207171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44E-C151-0C48-BB76-0A6A112D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1E93-0E57-6B4A-8B8F-FB8731F0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/>
          <a:lstStyle/>
          <a:p>
            <a:r>
              <a:rPr lang="en-US" dirty="0">
                <a:solidFill>
                  <a:srgbClr val="3777BC"/>
                </a:solidFill>
              </a:rPr>
              <a:t>Models</a:t>
            </a:r>
            <a:r>
              <a:rPr lang="en-US" b="0" dirty="0"/>
              <a:t> can be combined with</a:t>
            </a:r>
            <a:br>
              <a:rPr lang="en-US" b="0" dirty="0"/>
            </a:br>
            <a:r>
              <a:rPr lang="en-US" dirty="0">
                <a:solidFill>
                  <a:srgbClr val="3777BC"/>
                </a:solidFill>
              </a:rPr>
              <a:t>measure definitions</a:t>
            </a:r>
            <a:r>
              <a:rPr lang="en-US" b="0" dirty="0"/>
              <a:t> to yield</a:t>
            </a:r>
            <a:br>
              <a:rPr lang="en-US" b="0" dirty="0"/>
            </a:br>
            <a:r>
              <a:rPr lang="en-US" b="0" dirty="0"/>
              <a:t>new models.</a:t>
            </a:r>
          </a:p>
          <a:p>
            <a:endParaRPr lang="en-US" b="0" dirty="0"/>
          </a:p>
          <a:p>
            <a:r>
              <a:rPr lang="en-US" b="0" dirty="0"/>
              <a:t>Changes what the </a:t>
            </a:r>
            <a:r>
              <a:rPr lang="en-US" dirty="0">
                <a:solidFill>
                  <a:srgbClr val="3777BC"/>
                </a:solidFill>
              </a:rPr>
              <a:t>synthesized</a:t>
            </a:r>
            <a:br>
              <a:rPr lang="en-US" dirty="0">
                <a:solidFill>
                  <a:srgbClr val="3777BC"/>
                </a:solidFill>
              </a:rPr>
            </a:br>
            <a:r>
              <a:rPr lang="en-US" dirty="0">
                <a:solidFill>
                  <a:srgbClr val="3777BC"/>
                </a:solidFill>
              </a:rPr>
              <a:t>code</a:t>
            </a:r>
            <a:r>
              <a:rPr lang="en-US" b="0" dirty="0"/>
              <a:t> will </a:t>
            </a:r>
            <a:r>
              <a:rPr lang="en-US" dirty="0">
                <a:solidFill>
                  <a:srgbClr val="3777BC"/>
                </a:solidFill>
              </a:rPr>
              <a:t>solve for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Allows for model reuse, </a:t>
            </a:r>
            <a:br>
              <a:rPr lang="en-US" b="0" dirty="0"/>
            </a:br>
            <a:r>
              <a:rPr lang="en-US" b="0" dirty="0"/>
              <a:t>exchange, and importing models</a:t>
            </a:r>
            <a:br>
              <a:rPr lang="en-US" b="0" dirty="0"/>
            </a:br>
            <a:r>
              <a:rPr lang="en-US" b="0" dirty="0"/>
              <a:t>without their measures to improve</a:t>
            </a:r>
            <a:br>
              <a:rPr lang="en-US" b="0" dirty="0"/>
            </a:br>
            <a:r>
              <a:rPr lang="en-US" b="0" dirty="0"/>
              <a:t>efficiency.</a:t>
            </a:r>
          </a:p>
          <a:p>
            <a:endParaRPr lang="en-US" b="0" dirty="0"/>
          </a:p>
          <a:p>
            <a:r>
              <a:rPr lang="en-US" b="0" dirty="0"/>
              <a:t>Optimize out parts of the model that cannot impact measures.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481D3-6132-3041-BA0E-B4BFDAFD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87" y="3033050"/>
            <a:ext cx="710490" cy="71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2DB6C-0AB6-5E46-A1DF-EC8D6E3D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53" y="3013314"/>
            <a:ext cx="888112" cy="88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A0F7C-0234-EA42-9802-FFE0554E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82" y="3093902"/>
            <a:ext cx="726936" cy="72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2A35D-B519-8443-8D30-6328D576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37" y="2956574"/>
            <a:ext cx="863442" cy="863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4747E3-D49D-DB45-ACF5-3CBAD594C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7" y="2956574"/>
            <a:ext cx="863442" cy="8634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093B3-DD8E-0947-874B-BDC17DEC4AB8}"/>
              </a:ext>
            </a:extLst>
          </p:cNvPr>
          <p:cNvCxnSpPr>
            <a:cxnSpLocks/>
          </p:cNvCxnSpPr>
          <p:nvPr/>
        </p:nvCxnSpPr>
        <p:spPr>
          <a:xfrm>
            <a:off x="6039696" y="3388295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D310B-F477-1341-9015-2FF3FA3DBBB4}"/>
              </a:ext>
            </a:extLst>
          </p:cNvPr>
          <p:cNvCxnSpPr>
            <a:cxnSpLocks/>
          </p:cNvCxnSpPr>
          <p:nvPr/>
        </p:nvCxnSpPr>
        <p:spPr>
          <a:xfrm>
            <a:off x="7120781" y="3397066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C0A3B-D463-5A4B-92D5-AFA1968462C7}"/>
              </a:ext>
            </a:extLst>
          </p:cNvPr>
          <p:cNvCxnSpPr>
            <a:cxnSpLocks/>
          </p:cNvCxnSpPr>
          <p:nvPr/>
        </p:nvCxnSpPr>
        <p:spPr>
          <a:xfrm>
            <a:off x="7872674" y="3408030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C8C1D2-587E-7A48-81C3-B16A5A356CFA}"/>
              </a:ext>
            </a:extLst>
          </p:cNvPr>
          <p:cNvCxnSpPr>
            <a:cxnSpLocks/>
          </p:cNvCxnSpPr>
          <p:nvPr/>
        </p:nvCxnSpPr>
        <p:spPr>
          <a:xfrm>
            <a:off x="5118691" y="3383909"/>
            <a:ext cx="372247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1E71753-24A1-2742-AE68-E286AD68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4353958" y="2039235"/>
            <a:ext cx="1066800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DB630E-C831-A647-B411-C085CDE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0" y="4271472"/>
            <a:ext cx="710490" cy="71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0B32-BB25-7C42-966B-5405F129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75" y="4255026"/>
            <a:ext cx="726936" cy="726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4984-2E44-2B41-BA71-7ACAD6405E1B}"/>
              </a:ext>
            </a:extLst>
          </p:cNvPr>
          <p:cNvSpPr txBox="1"/>
          <p:nvPr/>
        </p:nvSpPr>
        <p:spPr>
          <a:xfrm>
            <a:off x="6549971" y="430355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1976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7157-98EA-9442-A51A-3D7B8D2D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36" y="1050925"/>
            <a:ext cx="8201413" cy="404893"/>
          </a:xfrm>
        </p:spPr>
        <p:txBody>
          <a:bodyPr/>
          <a:lstStyle/>
          <a:p>
            <a:r>
              <a:rPr lang="en-US" dirty="0"/>
              <a:t>AMIDOL Modeling Stack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33B9633-DA52-E243-8F88-0A8309AEF2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40107" y="1455818"/>
            <a:ext cx="6863786" cy="50773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A374E-8E8F-CB4A-93BC-409E538B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63" y="3497583"/>
            <a:ext cx="2117396" cy="7448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3EF687-8C5F-F948-99FF-27C41981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319" y="2381176"/>
            <a:ext cx="1442335" cy="74481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C08C3A-E17D-7B42-9F98-E1888F8A5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388540" y="3769913"/>
            <a:ext cx="1432332" cy="744812"/>
          </a:xfr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DEE53-0FF2-114B-988E-F90F20CE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823" y="2276677"/>
            <a:ext cx="806219" cy="9423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AAA4F39-8055-4045-BBB9-10CAD7A35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924" y="4678450"/>
            <a:ext cx="744812" cy="74481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7FAD2B7-3E62-1440-B25E-63A80CC30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4573" y="5306061"/>
            <a:ext cx="772376" cy="5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76" y="3937922"/>
            <a:ext cx="4998848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http://</a:t>
            </a:r>
            <a:r>
              <a:rPr lang="en-US" sz="2000" dirty="0" err="1"/>
              <a:t>amidol.galois.com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717822" y="1818909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5455315" y="2785968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DCA-83A3-DD47-8D54-E538368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EFF-EC86-9245-A142-DB4583AF9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Identifying process algebraic interpretations of differential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variable (S,I,R)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EB51-023C-F948-9D16-2FB675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74" y="1693862"/>
            <a:ext cx="2707050" cy="3081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F6E534-448B-6D4B-ADC8-5937807FAAB7}"/>
              </a:ext>
            </a:extLst>
          </p:cNvPr>
          <p:cNvSpPr/>
          <p:nvPr/>
        </p:nvSpPr>
        <p:spPr>
          <a:xfrm>
            <a:off x="6031733" y="3781050"/>
            <a:ext cx="669531" cy="89739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17539</TotalTime>
  <Words>1543</Words>
  <Application>Microsoft Macintosh PowerPoint</Application>
  <PresentationFormat>On-screen Show (4:3)</PresentationFormat>
  <Paragraphs>257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December 4th, 2019 PI Meeting  AMIDOL</vt:lpstr>
      <vt:lpstr>Integrated Prototype</vt:lpstr>
      <vt:lpstr>AMIDOL – Recent Advancements</vt:lpstr>
      <vt:lpstr>Formulation Inference: Ontology Binding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Model/Measure Algebras</vt:lpstr>
      <vt:lpstr>Model/Measure Algebras</vt:lpstr>
      <vt:lpstr>Model/Measure Algebras</vt:lpstr>
      <vt:lpstr>AMIDOL Modeling Stack</vt:lpstr>
      <vt:lpstr>Initial Performance Benchmarks</vt:lpstr>
      <vt:lpstr>Thank you!  Questions?  http://amidol.galois.com  https://github.com/GaloisInc/AMIDOL/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196</cp:revision>
  <dcterms:created xsi:type="dcterms:W3CDTF">2014-09-29T19:50:07Z</dcterms:created>
  <dcterms:modified xsi:type="dcterms:W3CDTF">2019-12-04T20:09:15Z</dcterms:modified>
</cp:coreProperties>
</file>